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7" r:id="rId3"/>
    <p:sldId id="330" r:id="rId4"/>
    <p:sldId id="331" r:id="rId5"/>
    <p:sldId id="332" r:id="rId6"/>
    <p:sldId id="313" r:id="rId7"/>
    <p:sldId id="316" r:id="rId8"/>
    <p:sldId id="333" r:id="rId9"/>
    <p:sldId id="327" r:id="rId10"/>
    <p:sldId id="329" r:id="rId11"/>
    <p:sldId id="320" r:id="rId12"/>
    <p:sldId id="321" r:id="rId13"/>
    <p:sldId id="322" r:id="rId14"/>
    <p:sldId id="323" r:id="rId15"/>
    <p:sldId id="314" r:id="rId16"/>
    <p:sldId id="324" r:id="rId17"/>
    <p:sldId id="334" r:id="rId18"/>
    <p:sldId id="335" r:id="rId19"/>
    <p:sldId id="336" r:id="rId20"/>
    <p:sldId id="337" r:id="rId21"/>
    <p:sldId id="338" r:id="rId22"/>
  </p:sldIdLst>
  <p:sldSz cx="9906000" cy="6858000" type="A4"/>
  <p:notesSz cx="6888163" cy="10020300"/>
  <p:defaultTextStyle>
    <a:defPPr>
      <a:defRPr lang="ru-RU"/>
    </a:defPPr>
    <a:lvl1pPr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73075" indent="-15875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52500" indent="-38100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431925" indent="-60325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909763" indent="-80963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372929"/>
    <a:srgbClr val="FFFF00"/>
    <a:srgbClr val="2323E3"/>
    <a:srgbClr val="FFCC00"/>
    <a:srgbClr val="9966FF"/>
    <a:srgbClr val="99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8243" autoAdjust="0"/>
  </p:normalViewPr>
  <p:slideViewPr>
    <p:cSldViewPr>
      <p:cViewPr varScale="1">
        <p:scale>
          <a:sx n="116" d="100"/>
          <a:sy n="116" d="100"/>
        </p:scale>
        <p:origin x="-1392" y="-114"/>
      </p:cViewPr>
      <p:guideLst>
        <p:guide orient="horz" pos="799"/>
        <p:guide orient="horz" pos="4169"/>
        <p:guide pos="6033"/>
        <p:guide pos="2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900488" y="0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27058BDB-339F-42A6-A328-BB7CB2427426}" type="datetimeFigureOut">
              <a:rPr lang="ru-RU"/>
              <a:pPr/>
              <a:t>16.10.2015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2475"/>
            <a:ext cx="54260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8975" y="4760913"/>
            <a:ext cx="551021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517063"/>
            <a:ext cx="29860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900488" y="9517063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DBC45F5A-A349-41B6-B73F-579EEF54BB0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73075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52500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431925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909763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393100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172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034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8961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30250" y="749300"/>
            <a:ext cx="5435600" cy="3762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60913"/>
            <a:ext cx="5510213" cy="4510087"/>
          </a:xfrm>
        </p:spPr>
        <p:txBody>
          <a:bodyPr lIns="93251" tIns="46625" rIns="93251" bIns="4662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30250" y="749300"/>
            <a:ext cx="5435600" cy="3762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60913"/>
            <a:ext cx="5510213" cy="4510087"/>
          </a:xfrm>
        </p:spPr>
        <p:txBody>
          <a:bodyPr lIns="93251" tIns="46625" rIns="93251" bIns="4662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30250" y="749300"/>
            <a:ext cx="5435600" cy="3762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60913"/>
            <a:ext cx="5510213" cy="4510087"/>
          </a:xfrm>
        </p:spPr>
        <p:txBody>
          <a:bodyPr lIns="93251" tIns="46625" rIns="93251" bIns="4662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30250" y="749300"/>
            <a:ext cx="5435600" cy="3762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760913"/>
            <a:ext cx="5510213" cy="4510087"/>
          </a:xfrm>
        </p:spPr>
        <p:txBody>
          <a:bodyPr lIns="93251" tIns="46625" rIns="93251" bIns="46625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4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1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5B0EF-B79F-44EC-B67F-21A298BD852A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5B175-17B3-404E-A407-603AF00F2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8A2F4-9924-4EBC-B5DD-1F99A2F8ACD5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2F60-F9AB-4D0A-8E4C-FAC4CC46A5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132AD-71F3-4DB4-94A8-5A46131DECAD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FD4E5-4B0C-4C30-A418-A029D193C0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055" y="274411"/>
            <a:ext cx="8915892" cy="5852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3FDA3-75BF-4C74-88B4-D979381D66EE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B47-6E0A-4811-8C7A-45E0AAD01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D9EC12F-23CA-46F0-B2F6-A2D748D6A856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D4D8B53-89DA-4058-8D1A-C2BCE8FF07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B0CDA4A-02FA-4F5D-B955-2BC956C276C3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D4ED124-1700-4E9F-80AE-1A17A804E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3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670B33D-9586-4335-A0A0-3F4F8698B58B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049A59-98D9-4727-BCD6-8062B9F0D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4FC85DA-95F1-43F9-8862-9440E13E8917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5D5D0F4-C614-4C99-BCDF-6DB3EBB345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BD9CFC0-99D8-4DC4-917E-CA27475AB590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AD93871-E38D-4BF5-971D-B186968B7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3DE098C-DA5A-4DF4-B969-FF01C24EA371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B915B3-BC15-4200-A281-839E89694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515FCE7-E6E4-4AE0-AA33-709B2D116D78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B8E0007-D343-40FE-BC77-00B6A4CAA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7098E-7BF5-449F-A685-67E3461628A2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C3C53-F422-4588-A530-CA2437E77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8CAF59-9958-4FE8-A631-20CF1619A7C4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630A8D-4556-4BB1-BA32-2F778252F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78908" indent="0">
              <a:buNone/>
              <a:defRPr sz="2900"/>
            </a:lvl2pPr>
            <a:lvl3pPr marL="957816" indent="0">
              <a:buNone/>
              <a:defRPr sz="2500"/>
            </a:lvl3pPr>
            <a:lvl4pPr marL="1436724" indent="0">
              <a:buNone/>
              <a:defRPr sz="2100"/>
            </a:lvl4pPr>
            <a:lvl5pPr marL="1915631" indent="0">
              <a:buNone/>
              <a:defRPr sz="2100"/>
            </a:lvl5pPr>
            <a:lvl6pPr marL="2394539" indent="0">
              <a:buNone/>
              <a:defRPr sz="2100"/>
            </a:lvl6pPr>
            <a:lvl7pPr marL="2873447" indent="0">
              <a:buNone/>
              <a:defRPr sz="2100"/>
            </a:lvl7pPr>
            <a:lvl8pPr marL="3352355" indent="0">
              <a:buNone/>
              <a:defRPr sz="2100"/>
            </a:lvl8pPr>
            <a:lvl9pPr marL="3831263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A9C4F97-3FCA-41A5-94EF-EE2D7DA4804A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21B66A8-241A-4C2D-B26A-45B04CCC8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1406848-B22B-40FD-89D5-78CF2E05333A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6D0969D-BF81-4620-9B16-F1D2F8202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F463E8F-244C-4488-85B7-C02C7DA13F2A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A17DD3D-9EB0-4E02-8713-F557DE256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58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4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3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1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03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89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35EFF-4111-402A-9525-79F417373818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A56F-2775-4BD1-8E98-89927EC60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C8C1-A0C9-4267-BC44-BE8350029581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E8581-F6DF-41CC-84C3-6F40FD04D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D1A29-8E44-4780-B1CA-5DA3A593700B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D3B9D-D5A6-47EE-A3F7-45B5226BF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52D2B-0C5A-4243-9F5D-337B475EB0D8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1F3AD-42BD-4EB6-A396-6ACB9A498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A640-0B63-474E-8FCF-EDC2B45A9543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3B7BD-2CBC-4809-A60C-1133F10C4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359DD-3C79-4240-B89D-2F53755BB42C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998A3-2FC9-4226-B2AB-7DDA223A0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lIns="95722" tIns="47862" rIns="95722" bIns="47862" rtlCol="0">
            <a:normAutofit/>
          </a:bodyPr>
          <a:lstStyle>
            <a:lvl1pPr marL="0" indent="0">
              <a:buNone/>
              <a:defRPr sz="3400"/>
            </a:lvl1pPr>
            <a:lvl2pPr marL="478621" indent="0">
              <a:buNone/>
              <a:defRPr sz="2900"/>
            </a:lvl2pPr>
            <a:lvl3pPr marL="957240" indent="0">
              <a:buNone/>
              <a:defRPr sz="2500"/>
            </a:lvl3pPr>
            <a:lvl4pPr marL="1435860" indent="0">
              <a:buNone/>
              <a:defRPr sz="2100"/>
            </a:lvl4pPr>
            <a:lvl5pPr marL="1914481" indent="0">
              <a:buNone/>
              <a:defRPr sz="2100"/>
            </a:lvl5pPr>
            <a:lvl6pPr marL="2393100" indent="0">
              <a:buNone/>
              <a:defRPr sz="2100"/>
            </a:lvl6pPr>
            <a:lvl7pPr marL="2871722" indent="0">
              <a:buNone/>
              <a:defRPr sz="2100"/>
            </a:lvl7pPr>
            <a:lvl8pPr marL="3350342" indent="0">
              <a:buNone/>
              <a:defRPr sz="2100"/>
            </a:lvl8pPr>
            <a:lvl9pPr marL="3828961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9687B-C161-445E-ACD6-3C0CC9C1AFFD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85FE4-B04F-4D92-A577-5FBDCDC1C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95300" y="6356350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defTabSz="953744">
              <a:defRPr sz="1300">
                <a:solidFill>
                  <a:srgbClr val="898989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F295B8D-C16F-4097-A5C8-ECEEDABAFFE5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384550" y="6356350"/>
            <a:ext cx="3136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ctr" defTabSz="953744">
              <a:defRPr sz="1300">
                <a:solidFill>
                  <a:srgbClr val="898989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7099300" y="6356350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r" defTabSz="953744">
              <a:defRPr sz="1300">
                <a:solidFill>
                  <a:srgbClr val="898989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3790D21-4F5D-4B7A-B687-909DD5348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  <p:sldLayoutId id="2147483673" r:id="rId12"/>
  </p:sldLayoutIdLst>
  <p:txStyles>
    <p:titleStyle>
      <a:lvl1pPr algn="ctr" defTabSz="952500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2pPr>
      <a:lvl3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3pPr>
      <a:lvl4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4pPr>
      <a:lvl5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5pPr>
      <a:lvl6pPr marL="478677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57356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436033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914712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71525" indent="-292100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90625" indent="-23336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68463" indent="-23336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149475" indent="-23336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632410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1031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9653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8272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62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24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86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448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310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172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34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96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91A2C1E-8056-42D9-818E-D5276BA1661D}" type="datetimeFigureOut">
              <a:rPr lang="ru-RU"/>
              <a:pPr>
                <a:defRPr/>
              </a:pPr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DFCA11D-CF7B-41A5-AA3B-3CC959E03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6975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4813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93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1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09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17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proshkolu.ru/org/127-948/mapedit/" TargetMode="External"/><Relationship Id="rId18" Type="http://schemas.openxmlformats.org/officeDocument/2006/relationships/image" Target="../media/image10.jpeg"/><Relationship Id="rId26" Type="http://schemas.openxmlformats.org/officeDocument/2006/relationships/image" Target="../media/image18.jpeg"/><Relationship Id="rId39" Type="http://schemas.openxmlformats.org/officeDocument/2006/relationships/image" Target="../media/image30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34" Type="http://schemas.openxmlformats.org/officeDocument/2006/relationships/image" Target="../media/image25.png"/><Relationship Id="rId7" Type="http://schemas.openxmlformats.org/officeDocument/2006/relationships/hyperlink" Target="http://www.proshkolu.ru/org/127-948/folder/" TargetMode="External"/><Relationship Id="rId12" Type="http://schemas.openxmlformats.org/officeDocument/2006/relationships/hyperlink" Target="http://www.proshkolu.ru/org/127-948/map/" TargetMode="External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33" Type="http://schemas.openxmlformats.org/officeDocument/2006/relationships/image" Target="../media/image24.png"/><Relationship Id="rId38" Type="http://schemas.openxmlformats.org/officeDocument/2006/relationships/image" Target="../media/image29.png"/><Relationship Id="rId2" Type="http://schemas.openxmlformats.org/officeDocument/2006/relationships/image" Target="../media/image3.jpeg"/><Relationship Id="rId16" Type="http://schemas.openxmlformats.org/officeDocument/2006/relationships/image" Target="../media/image8.jpeg"/><Relationship Id="rId20" Type="http://schemas.openxmlformats.org/officeDocument/2006/relationships/image" Target="../media/image12.jpeg"/><Relationship Id="rId29" Type="http://schemas.openxmlformats.org/officeDocument/2006/relationships/image" Target="../media/image20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roshkolu.ru/org/127-948/" TargetMode="External"/><Relationship Id="rId11" Type="http://schemas.openxmlformats.org/officeDocument/2006/relationships/hyperlink" Target="http://www.proshkolu.ru/org/127-948/chat/" TargetMode="External"/><Relationship Id="rId24" Type="http://schemas.openxmlformats.org/officeDocument/2006/relationships/image" Target="../media/image16.jpeg"/><Relationship Id="rId32" Type="http://schemas.openxmlformats.org/officeDocument/2006/relationships/image" Target="../media/image23.png"/><Relationship Id="rId37" Type="http://schemas.openxmlformats.org/officeDocument/2006/relationships/image" Target="../media/image28.png"/><Relationship Id="rId40" Type="http://schemas.openxmlformats.org/officeDocument/2006/relationships/image" Target="../media/image31.png"/><Relationship Id="rId5" Type="http://schemas.openxmlformats.org/officeDocument/2006/relationships/hyperlink" Target="http://www.proshkolu.ru/org/127-948/image/" TargetMode="External"/><Relationship Id="rId15" Type="http://schemas.openxmlformats.org/officeDocument/2006/relationships/image" Target="../media/image7.jpeg"/><Relationship Id="rId23" Type="http://schemas.openxmlformats.org/officeDocument/2006/relationships/image" Target="../media/image15.png"/><Relationship Id="rId28" Type="http://schemas.openxmlformats.org/officeDocument/2006/relationships/hyperlink" Target="http://www.proshkolu.ru/org/127-948/boss/" TargetMode="External"/><Relationship Id="rId36" Type="http://schemas.openxmlformats.org/officeDocument/2006/relationships/image" Target="../media/image27.png"/><Relationship Id="rId10" Type="http://schemas.openxmlformats.org/officeDocument/2006/relationships/hyperlink" Target="http://www.proshkolu.ru/org/127-948/members/" TargetMode="External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openxmlformats.org/officeDocument/2006/relationships/image" Target="../media/image5.jpeg"/><Relationship Id="rId9" Type="http://schemas.openxmlformats.org/officeDocument/2006/relationships/hyperlink" Target="http://www.proshkolu.ru/org/127-948/blog/" TargetMode="External"/><Relationship Id="rId14" Type="http://schemas.openxmlformats.org/officeDocument/2006/relationships/hyperlink" Target="http://www.proshkolu.ru/map/near/127-948/" TargetMode="External"/><Relationship Id="rId22" Type="http://schemas.openxmlformats.org/officeDocument/2006/relationships/image" Target="../media/image14.jpe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заставка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4"/>
          <p:cNvSpPr txBox="1">
            <a:spLocks/>
          </p:cNvSpPr>
          <p:nvPr/>
        </p:nvSpPr>
        <p:spPr bwMode="auto">
          <a:xfrm>
            <a:off x="0" y="635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5713" tIns="47857" rIns="95713" bIns="47857" anchor="ctr"/>
          <a:lstStyle/>
          <a:p>
            <a:pPr algn="ctr" defTabSz="1154113"/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ПАСПОРТ ОБЪЕКТА</a:t>
            </a:r>
          </a:p>
          <a:p>
            <a:pPr algn="ctr" defTabSz="1154113"/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МИНИСТЕРСТВА ОБРАЗОВАНИЯ РД</a:t>
            </a:r>
          </a:p>
          <a:p>
            <a:pPr algn="r" defTabSz="1154113"/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Хуштадинская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средняя общеобразовательная школа»</a:t>
            </a:r>
          </a:p>
          <a:p>
            <a:pPr algn="ctr" defTabSz="1154113"/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368904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РД Цумадинский район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с.Хуштада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5529263"/>
            <a:ext cx="29352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 defTabSz="1279525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Ответственный за отработку:</a:t>
            </a:r>
          </a:p>
          <a:p>
            <a:pPr defTabSz="1279525">
              <a:defRPr/>
            </a:pPr>
            <a:r>
              <a:rPr lang="ru-RU" sz="16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Омаров Ш.А.</a:t>
            </a:r>
            <a:endParaRPr lang="ru-RU" sz="1600" b="1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279525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Тел.: нет</a:t>
            </a:r>
          </a:p>
          <a:p>
            <a:pPr defTabSz="1279525"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8-9894707552</a:t>
            </a:r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97" name="Group 33"/>
          <p:cNvGraphicFramePr>
            <a:graphicFrameLocks noGrp="1"/>
          </p:cNvGraphicFramePr>
          <p:nvPr/>
        </p:nvGraphicFramePr>
        <p:xfrm>
          <a:off x="93663" y="998538"/>
          <a:ext cx="9720262" cy="5797551"/>
        </p:xfrm>
        <a:graphic>
          <a:graphicData uri="http://schemas.openxmlformats.org/drawingml/2006/table">
            <a:tbl>
              <a:tblPr/>
              <a:tblGrid>
                <a:gridCol w="611187"/>
                <a:gridCol w="5692775"/>
                <a:gridCol w="3416300"/>
              </a:tblGrid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здания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огнестойкости здания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степень огнестойкости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находящихся людей в здании: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дневное время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103; детей 74 чел.; больных –  чел.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2; детей - чел.; больных –  чел.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и конструктивные особенности здания: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высота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(геометрические)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подвала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чердака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 этажа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этажное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* 15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конструкции: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Наружные стены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мин. (потеря огнестойкости)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мин. (потеря несущей 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895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>
                <a:solidFill>
                  <a:srgbClr val="000000"/>
                </a:solidFill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u="sng">
                <a:solidFill>
                  <a:srgbClr val="000000"/>
                </a:solidFill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u="sng">
                <a:solidFill>
                  <a:srgbClr val="000000"/>
                </a:solidFill>
              </a:rPr>
              <a:t>(оперативно-технические характеристики объекта) </a:t>
            </a:r>
          </a:p>
          <a:p>
            <a:pPr algn="ctr" defTabSz="1543050"/>
            <a:endParaRPr lang="ru-RU" sz="15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22"/>
          <p:cNvGraphicFramePr>
            <a:graphicFrameLocks noGrp="1"/>
          </p:cNvGraphicFramePr>
          <p:nvPr/>
        </p:nvGraphicFramePr>
        <p:xfrm>
          <a:off x="96838" y="1000125"/>
          <a:ext cx="9713460" cy="5765920"/>
        </p:xfrm>
        <a:graphic>
          <a:graphicData uri="http://schemas.openxmlformats.org/drawingml/2006/table">
            <a:tbl>
              <a:tblPr/>
              <a:tblGrid>
                <a:gridCol w="608432"/>
                <a:gridCol w="5688632"/>
                <a:gridCol w="3416396"/>
              </a:tblGrid>
              <a:tr h="629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0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5.1.5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целостнотсти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целостнотсти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35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умеренногорючие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931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0" name="Group 40"/>
          <p:cNvGraphicFramePr>
            <a:graphicFrameLocks noGrp="1"/>
          </p:cNvGraphicFramePr>
          <p:nvPr>
            <p:ph sz="half" idx="4294967295"/>
          </p:nvPr>
        </p:nvGraphicFramePr>
        <p:xfrm>
          <a:off x="200025" y="1052513"/>
          <a:ext cx="9561513" cy="5165678"/>
        </p:xfrm>
        <a:graphic>
          <a:graphicData uri="http://schemas.openxmlformats.org/drawingml/2006/table">
            <a:tbl>
              <a:tblPr/>
              <a:tblGrid>
                <a:gridCol w="879475"/>
                <a:gridCol w="5443538"/>
                <a:gridCol w="3238500"/>
              </a:tblGrid>
              <a:tr h="5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71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5.2.4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нормальногорючие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умеренноопасные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и вид противопожарных преград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Пути эвакуации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Дверные и оконные проемы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Места отключения электроэнергии, вентиляции, дымоудаления.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 от электрощитовой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элементы опасности для людей при пожаре.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водоснабжение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пожарных водоемов, их емкость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пожарный водопровод, его вид, расход воды;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гидрантов;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наличие и количество внутренних пожарных кранов;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995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  <p:sp>
        <p:nvSpPr>
          <p:cNvPr id="40996" name="Rectangle 37"/>
          <p:cNvSpPr>
            <a:spLocks noGrp="1"/>
          </p:cNvSpPr>
          <p:nvPr>
            <p:ph type="title" idx="4294967295"/>
          </p:nvPr>
        </p:nvSpPr>
        <p:spPr>
          <a:xfrm flipH="1">
            <a:off x="344488" y="274638"/>
            <a:ext cx="150812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0997" name="Rectangle 39"/>
          <p:cNvSpPr>
            <a:spLocks noGrp="1"/>
          </p:cNvSpPr>
          <p:nvPr>
            <p:ph type="body" sz="half" idx="4294967295"/>
          </p:nvPr>
        </p:nvSpPr>
        <p:spPr>
          <a:xfrm>
            <a:off x="8624888" y="3716338"/>
            <a:ext cx="785812" cy="2409825"/>
          </a:xfrm>
        </p:spPr>
        <p:txBody>
          <a:bodyPr/>
          <a:lstStyle/>
          <a:p>
            <a:endParaRPr lang="ru-RU" sz="3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26"/>
          <p:cNvGraphicFramePr>
            <a:graphicFrameLocks noGrp="1"/>
          </p:cNvGraphicFramePr>
          <p:nvPr/>
        </p:nvGraphicFramePr>
        <p:xfrm>
          <a:off x="63500" y="989013"/>
          <a:ext cx="9777413" cy="2486027"/>
        </p:xfrm>
        <a:graphic>
          <a:graphicData uri="http://schemas.openxmlformats.org/drawingml/2006/table">
            <a:tbl>
              <a:tblPr/>
              <a:tblGrid>
                <a:gridCol w="609600"/>
                <a:gridCol w="5688013"/>
                <a:gridCol w="3479800"/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-тип соединения и диаметр внутренних пожарных кранов;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требуемый расход воды на нужды пожаротушения: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способы подачи воды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л/с.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автоцистерны: с установкой на ПГ- расстояние 50 м.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с наличием взрывоопасных веществ и материалов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устройств автоматического пожаротушения и автоматической пожарной сигнализации 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Автоматическая пожарная сигнализация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«Гранит – 8». 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031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1" name="Group 75"/>
          <p:cNvGraphicFramePr>
            <a:graphicFrameLocks noGrp="1"/>
          </p:cNvGraphicFramePr>
          <p:nvPr/>
        </p:nvGraphicFramePr>
        <p:xfrm>
          <a:off x="128588" y="1022350"/>
          <a:ext cx="9648825" cy="4319589"/>
        </p:xfrm>
        <a:graphic>
          <a:graphicData uri="http://schemas.openxmlformats.org/drawingml/2006/table">
            <a:tbl>
              <a:tblPr/>
              <a:tblGrid>
                <a:gridCol w="603250"/>
                <a:gridCol w="2187575"/>
                <a:gridCol w="3178175"/>
                <a:gridCol w="3679825"/>
              </a:tblGrid>
              <a:tr h="528638">
                <a:tc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ПРОВЕРКИ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ПРОВЕРЯЮЩИЙ ОРГАН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ВЫНЕСЕННОЕ РЕШЕНИЕ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539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27.08.2009 (Плановая)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ОНД по Цумадинскому району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412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5129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(лист учёта проверки надзорными органами)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 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(Заключение о соблюдении на объекте требований пожарной безопасности)</a:t>
            </a:r>
          </a:p>
        </p:txBody>
      </p:sp>
      <p:pic>
        <p:nvPicPr>
          <p:cNvPr id="46082" name="Picture 5" descr="img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3275" y="1125538"/>
            <a:ext cx="57785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smtClean="0">
                <a:solidFill>
                  <a:srgbClr val="000000"/>
                </a:solidFill>
              </a:rPr>
              <a:t>ПАСПОРТ ОБЪЕКТА МИНИСТЕРСТВА ОБРАЗОВАНИЯ РД</a:t>
            </a:r>
            <a:br>
              <a:rPr lang="ru-RU" sz="1600" b="1" smtClean="0">
                <a:solidFill>
                  <a:srgbClr val="000000"/>
                </a:solidFill>
              </a:rPr>
            </a:br>
            <a:r>
              <a:rPr lang="ru-RU" sz="1600" b="1" u="sng" smtClean="0">
                <a:solidFill>
                  <a:srgbClr val="000000"/>
                </a:solidFill>
              </a:rPr>
              <a:t>МКОУ « Тисси-Ахитлинская средняя общеобразовательная школа»</a:t>
            </a:r>
            <a:br>
              <a:rPr lang="ru-RU" sz="1600" b="1" u="sng" smtClean="0">
                <a:solidFill>
                  <a:srgbClr val="000000"/>
                </a:solidFill>
              </a:rPr>
            </a:br>
            <a:r>
              <a:rPr lang="ru-RU" sz="1600" smtClean="0">
                <a:solidFill>
                  <a:srgbClr val="0000FF"/>
                </a:solidFill>
              </a:rPr>
              <a:t>(Акт проверки органом государственного контроля (надзора) МКОУ «Тисси-Ахитлинская СОШ»)</a:t>
            </a:r>
            <a:endParaRPr lang="ru-RU" smtClean="0">
              <a:solidFill>
                <a:srgbClr val="0000FF"/>
              </a:solidFill>
            </a:endParaRP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4089400" y="1600200"/>
            <a:ext cx="3816350" cy="31591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1700" smtClean="0"/>
          </a:p>
        </p:txBody>
      </p:sp>
      <p:pic>
        <p:nvPicPr>
          <p:cNvPr id="47107" name="Picture 4" descr="img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8" y="1268413"/>
            <a:ext cx="4105275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img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125" y="1484313"/>
            <a:ext cx="4968875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93775"/>
          </a:xfrm>
        </p:spPr>
        <p:txBody>
          <a:bodyPr/>
          <a:lstStyle/>
          <a:p>
            <a:r>
              <a:rPr lang="ru-RU" sz="1800" b="1" smtClean="0">
                <a:solidFill>
                  <a:srgbClr val="000000"/>
                </a:solidFill>
              </a:rPr>
              <a:t>ПАСПОРТ ОБЪЕКТА МИНИСТЕРСТВА ОБРАЗОВАНИЯ РД</a:t>
            </a:r>
            <a:br>
              <a:rPr lang="ru-RU" sz="1800" b="1" smtClean="0">
                <a:solidFill>
                  <a:srgbClr val="000000"/>
                </a:solidFill>
              </a:rPr>
            </a:br>
            <a:r>
              <a:rPr lang="ru-RU" sz="1800" b="1" u="sng" smtClean="0">
                <a:solidFill>
                  <a:srgbClr val="000000"/>
                </a:solidFill>
              </a:rPr>
              <a:t>МКОУ « Тисси-Ахитлинская средняя общеобразовательная школа»</a:t>
            </a:r>
            <a:br>
              <a:rPr lang="ru-RU" sz="1800" b="1" u="sng" smtClean="0">
                <a:solidFill>
                  <a:srgbClr val="000000"/>
                </a:solidFill>
              </a:rPr>
            </a:br>
            <a:r>
              <a:rPr lang="ru-RU" sz="1800" smtClean="0">
                <a:solidFill>
                  <a:srgbClr val="0000FF"/>
                </a:solidFill>
              </a:rPr>
              <a:t> (Декларация пожарной безопасности)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xfrm flipH="1">
            <a:off x="2865438" y="1600200"/>
            <a:ext cx="142875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3000" smtClean="0"/>
          </a:p>
        </p:txBody>
      </p:sp>
      <p:pic>
        <p:nvPicPr>
          <p:cNvPr id="59396" name="Picture 4" descr="img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413"/>
            <a:ext cx="4592638" cy="5589587"/>
          </a:xfrm>
          <a:prstGeom prst="rect">
            <a:avLst/>
          </a:prstGeom>
          <a:noFill/>
        </p:spPr>
      </p:pic>
      <p:pic>
        <p:nvPicPr>
          <p:cNvPr id="59397" name="Picture 5" descr="img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0338" y="1125538"/>
            <a:ext cx="4665662" cy="5732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000000"/>
                </a:solidFill>
              </a:rPr>
              <a:t>ПАСПОРТ ОБЪЕКТА МИНИСТЕРСТВА ОБРАЗОВАНИЯ РД</a:t>
            </a:r>
            <a:br>
              <a:rPr lang="ru-RU" sz="1800" b="1" smtClean="0">
                <a:solidFill>
                  <a:srgbClr val="000000"/>
                </a:solidFill>
              </a:rPr>
            </a:br>
            <a:r>
              <a:rPr lang="ru-RU" sz="1800" b="1" u="sng" smtClean="0">
                <a:solidFill>
                  <a:srgbClr val="000000"/>
                </a:solidFill>
              </a:rPr>
              <a:t>МКОУ « Тисси-Ахитлинская средняя общеобразовательная школа»</a:t>
            </a:r>
            <a:br>
              <a:rPr lang="ru-RU" sz="1800" b="1" u="sng" smtClean="0">
                <a:solidFill>
                  <a:srgbClr val="000000"/>
                </a:solidFill>
              </a:rPr>
            </a:br>
            <a:r>
              <a:rPr lang="ru-RU" sz="1800" smtClean="0">
                <a:solidFill>
                  <a:srgbClr val="0000FF"/>
                </a:solidFill>
              </a:rPr>
              <a:t> (Декларация пожарной безопасности)</a:t>
            </a:r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 flipH="1">
            <a:off x="6319838" y="1844675"/>
            <a:ext cx="146050" cy="244475"/>
          </a:xfrm>
        </p:spPr>
        <p:txBody>
          <a:bodyPr/>
          <a:lstStyle/>
          <a:p>
            <a:pPr lvl="4">
              <a:lnSpc>
                <a:spcPct val="80000"/>
              </a:lnSpc>
            </a:pPr>
            <a:endParaRPr lang="ru-RU" sz="1100" smtClean="0"/>
          </a:p>
        </p:txBody>
      </p:sp>
      <p:pic>
        <p:nvPicPr>
          <p:cNvPr id="60420" name="Picture 4" descr="img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7888"/>
            <a:ext cx="5313363" cy="4710112"/>
          </a:xfrm>
          <a:prstGeom prst="rect">
            <a:avLst/>
          </a:prstGeom>
          <a:noFill/>
        </p:spPr>
      </p:pic>
      <p:pic>
        <p:nvPicPr>
          <p:cNvPr id="60421" name="Picture 5" descr="img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2176463"/>
            <a:ext cx="5264150" cy="4681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000000"/>
                </a:solidFill>
              </a:rPr>
              <a:t>ПАСПОРТ ОБЪЕКТА МИНИСТЕРСТВА ОБРАЗОВАНИЯ РД</a:t>
            </a:r>
            <a:br>
              <a:rPr lang="ru-RU" sz="1800" b="1" smtClean="0">
                <a:solidFill>
                  <a:srgbClr val="000000"/>
                </a:solidFill>
              </a:rPr>
            </a:br>
            <a:r>
              <a:rPr lang="ru-RU" sz="1800" b="1" u="sng" smtClean="0">
                <a:solidFill>
                  <a:srgbClr val="000000"/>
                </a:solidFill>
              </a:rPr>
              <a:t>МКОУ « Тисси-Ахитлинская средняя общеобразовательная школа»</a:t>
            </a:r>
            <a:br>
              <a:rPr lang="ru-RU" sz="1800" b="1" u="sng" smtClean="0">
                <a:solidFill>
                  <a:srgbClr val="000000"/>
                </a:solidFill>
              </a:rPr>
            </a:br>
            <a:r>
              <a:rPr lang="ru-RU" sz="1800" smtClean="0">
                <a:solidFill>
                  <a:srgbClr val="0000FF"/>
                </a:solidFill>
              </a:rPr>
              <a:t> (Декларация пожарной безопасности)</a:t>
            </a:r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4953000" y="1600200"/>
            <a:ext cx="287338" cy="38893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100" smtClean="0"/>
          </a:p>
        </p:txBody>
      </p:sp>
      <p:pic>
        <p:nvPicPr>
          <p:cNvPr id="61444" name="Picture 4" descr="img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3450"/>
            <a:ext cx="3800475" cy="4654550"/>
          </a:xfrm>
          <a:prstGeom prst="rect">
            <a:avLst/>
          </a:prstGeom>
          <a:noFill/>
        </p:spPr>
      </p:pic>
      <p:pic>
        <p:nvPicPr>
          <p:cNvPr id="61445" name="Picture 5" descr="img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176463"/>
            <a:ext cx="6126162" cy="4681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 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(лист согласования)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8613" y="1268413"/>
            <a:ext cx="2928937" cy="1285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СОГЛАСОВАНО</a:t>
            </a:r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 по ГО и ЧС</a:t>
            </a:r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МР «Цумадинский район»</a:t>
            </a:r>
          </a:p>
          <a:p>
            <a:pPr algn="ctr">
              <a:defRPr/>
            </a:pPr>
            <a:r>
              <a:rPr lang="ru-RU" sz="140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Ф.И.О.</a:t>
            </a:r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   »                                   2015 г.</a:t>
            </a:r>
          </a:p>
          <a:p>
            <a:pPr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м.п.                         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48450" y="1268413"/>
            <a:ext cx="2928938" cy="1285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УТВЕРЖДАЮ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объекта</a:t>
            </a:r>
          </a:p>
          <a:p>
            <a:pPr algn="ctr">
              <a:defRPr/>
            </a:pPr>
            <a:r>
              <a:rPr lang="ru-RU" sz="1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Омаров Ш.А.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   »                                  2015 г.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м.п.        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0838" y="5332413"/>
            <a:ext cx="2928937" cy="1285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СОГЛАСОВАНО</a:t>
            </a:r>
          </a:p>
          <a:p>
            <a:pPr algn="ctr" defTabSz="953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</a:p>
          <a:p>
            <a:pPr algn="ctr" defTabSz="953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Республики Дагестан</a:t>
            </a:r>
          </a:p>
          <a:p>
            <a:pPr algn="ctr" defTabSz="953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Ф.И.О.</a:t>
            </a:r>
          </a:p>
          <a:p>
            <a:pPr algn="ctr" defTabSz="953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   »                                   2015 г.</a:t>
            </a:r>
          </a:p>
          <a:p>
            <a:pPr defTabSz="953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м.п.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solidFill>
                  <a:srgbClr val="000000"/>
                </a:solidFill>
              </a:rPr>
              <a:t>ПАСПОРТ ОБЪЕКТА МИНИСТЕРСТВА ОБРАЗОВАНИЯ РД</a:t>
            </a:r>
            <a:br>
              <a:rPr lang="ru-RU" sz="1800" b="1" smtClean="0">
                <a:solidFill>
                  <a:srgbClr val="000000"/>
                </a:solidFill>
              </a:rPr>
            </a:br>
            <a:r>
              <a:rPr lang="ru-RU" sz="1800" b="1" u="sng" smtClean="0">
                <a:solidFill>
                  <a:srgbClr val="000000"/>
                </a:solidFill>
              </a:rPr>
              <a:t>МКОУ « Тисси-Ахитлинская средняя общеобразовательная школа»</a:t>
            </a:r>
            <a:br>
              <a:rPr lang="ru-RU" sz="1800" b="1" u="sng" smtClean="0">
                <a:solidFill>
                  <a:srgbClr val="000000"/>
                </a:solidFill>
              </a:rPr>
            </a:br>
            <a:r>
              <a:rPr lang="ru-RU" sz="1800" smtClean="0">
                <a:solidFill>
                  <a:srgbClr val="0000FF"/>
                </a:solidFill>
              </a:rPr>
              <a:t> (Декларация пожарной безопасности)</a:t>
            </a:r>
          </a:p>
        </p:txBody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xfrm flipH="1">
            <a:off x="6681788" y="1600200"/>
            <a:ext cx="71437" cy="8921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2468" name="Picture 4" descr="img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4665663" cy="5373687"/>
          </a:xfrm>
          <a:prstGeom prst="rect">
            <a:avLst/>
          </a:prstGeom>
          <a:noFill/>
        </p:spPr>
      </p:pic>
      <p:pic>
        <p:nvPicPr>
          <p:cNvPr id="62469" name="Picture 5" descr="img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8538" y="1628775"/>
            <a:ext cx="5097462" cy="5229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(содержание)</a:t>
            </a:r>
          </a:p>
        </p:txBody>
      </p:sp>
      <p:graphicFrame>
        <p:nvGraphicFramePr>
          <p:cNvPr id="29735" name="Group 39"/>
          <p:cNvGraphicFramePr>
            <a:graphicFrameLocks noGrp="1"/>
          </p:cNvGraphicFramePr>
          <p:nvPr/>
        </p:nvGraphicFramePr>
        <p:xfrm>
          <a:off x="273050" y="1125538"/>
          <a:ext cx="9469438" cy="3171826"/>
        </p:xfrm>
        <a:graphic>
          <a:graphicData uri="http://schemas.openxmlformats.org/drawingml/2006/table">
            <a:tbl>
              <a:tblPr/>
              <a:tblGrid>
                <a:gridCol w="8813800"/>
                <a:gridCol w="655638"/>
              </a:tblGrid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1016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Космический снимок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Схема  расположения объекта на местности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расположения объекта на местности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6-7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План-эвакуации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чердака объекта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Оперативно-технические характеристики объекта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10-13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Лист учета проверки надзорными органами. Заключение пожарной безопасности. Акт проверки государственного контроля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14-16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Декларация пожарной безопасности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17-20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носка 1 197"/>
          <p:cNvSpPr>
            <a:spLocks/>
          </p:cNvSpPr>
          <p:nvPr/>
        </p:nvSpPr>
        <p:spPr bwMode="auto">
          <a:xfrm>
            <a:off x="415925" y="981075"/>
            <a:ext cx="4608513" cy="1079500"/>
          </a:xfrm>
          <a:prstGeom prst="borderCallout1">
            <a:avLst>
              <a:gd name="adj1" fmla="val 10588"/>
              <a:gd name="adj2" fmla="val 101653"/>
              <a:gd name="adj3" fmla="val 137796"/>
              <a:gd name="adj4" fmla="val 118051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 lIns="68306" tIns="34153" rIns="68306" bIns="34153" anchor="ctr"/>
          <a:lstStyle/>
          <a:p>
            <a:pPr algn="ctr">
              <a:defRPr/>
            </a:pPr>
            <a:r>
              <a:rPr lang="ru-RU" sz="10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1000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«Хуштадинская </a:t>
            </a:r>
            <a:r>
              <a:rPr lang="ru-RU" sz="10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100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общебразовательная</a:t>
            </a:r>
            <a:r>
              <a:rPr lang="ru-RU" sz="10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школа»</a:t>
            </a:r>
          </a:p>
          <a:p>
            <a:pPr algn="ctr">
              <a:defRPr/>
            </a:pP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36890</a:t>
            </a:r>
            <a:r>
              <a:rPr lang="en-US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РД Цумадинский район </a:t>
            </a: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с.Хуштада</a:t>
            </a:r>
            <a:endParaRPr lang="ru-RU" sz="1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Эл. Адрес: </a:t>
            </a:r>
            <a:r>
              <a:rPr lang="en-US" sz="10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hushtadasosh@yandex.ru</a:t>
            </a:r>
            <a:endParaRPr lang="ru-RU" sz="10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телефон/факс </a:t>
            </a:r>
            <a:r>
              <a:rPr lang="ru-RU" sz="10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algn="ctr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Главный врач – </a:t>
            </a: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Дибирасулаев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Хейрул-Анам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Магомедович</a:t>
            </a:r>
          </a:p>
          <a:p>
            <a:pPr algn="ctr">
              <a:defRPr/>
            </a:pP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моб:____________________</a:t>
            </a:r>
            <a:endParaRPr lang="ru-RU" sz="1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(космический снимок)</a:t>
            </a:r>
          </a:p>
        </p:txBody>
      </p:sp>
      <p:pic>
        <p:nvPicPr>
          <p:cNvPr id="30723" name="Picture 8" descr="20151015_085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100345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53" name="Group 309"/>
          <p:cNvGraphicFramePr>
            <a:graphicFrameLocks noGrp="1"/>
          </p:cNvGraphicFramePr>
          <p:nvPr/>
        </p:nvGraphicFramePr>
        <p:xfrm>
          <a:off x="0" y="5876925"/>
          <a:ext cx="9896475" cy="971551"/>
        </p:xfrm>
        <a:graphic>
          <a:graphicData uri="http://schemas.openxmlformats.org/drawingml/2006/table">
            <a:tbl>
              <a:tblPr/>
              <a:tblGrid>
                <a:gridCol w="879475"/>
                <a:gridCol w="879475"/>
                <a:gridCol w="814388"/>
                <a:gridCol w="615950"/>
                <a:gridCol w="1085850"/>
                <a:gridCol w="906462"/>
                <a:gridCol w="1746250"/>
                <a:gridCol w="1741488"/>
                <a:gridCol w="1227137"/>
              </a:tblGrid>
              <a:tr h="174625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постр-ки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послед. кап. ремонта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Кол-во этажей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Общ.выс.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 геометрич.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(Жилого здания)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Общ. площ. компл.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количество нахождения людей / персонала в здании (чел.)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людей / персонала находящихся в здании круглосуточно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1975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1991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12х50 м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м</a:t>
                      </a:r>
                      <a:r>
                        <a:rPr kumimoji="0" lang="ru-RU" sz="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31779" name="Picture 76"/>
          <p:cNvPicPr>
            <a:picLocks noChangeAspect="1" noChangeArrowheads="1"/>
          </p:cNvPicPr>
          <p:nvPr/>
        </p:nvPicPr>
        <p:blipFill>
          <a:blip r:embed="rId2" cstate="print"/>
          <a:srcRect l="15894" t="30144" r="7321" b="17000"/>
          <a:stretch>
            <a:fillRect/>
          </a:stretch>
        </p:blipFill>
        <p:spPr bwMode="auto">
          <a:xfrm>
            <a:off x="6350" y="919163"/>
            <a:ext cx="1144588" cy="554037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7" name="Прямая со стрелкой 66"/>
          <p:cNvCxnSpPr>
            <a:endCxn id="70" idx="1"/>
          </p:cNvCxnSpPr>
          <p:nvPr/>
        </p:nvCxnSpPr>
        <p:spPr>
          <a:xfrm>
            <a:off x="6378575" y="2924175"/>
            <a:ext cx="3527425" cy="1095375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8" name="Freeform 62"/>
          <p:cNvSpPr>
            <a:spLocks/>
          </p:cNvSpPr>
          <p:nvPr/>
        </p:nvSpPr>
        <p:spPr bwMode="auto">
          <a:xfrm>
            <a:off x="9129713" y="3284538"/>
            <a:ext cx="503237" cy="241300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47" tIns="45674" rIns="91347" bIns="45674"/>
          <a:lstStyle/>
          <a:p>
            <a:pPr algn="ctr" defTabSz="912813">
              <a:defRPr/>
            </a:pPr>
            <a:endParaRPr lang="ru-RU" sz="21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 Box 63"/>
          <p:cNvSpPr txBox="1">
            <a:spLocks noChangeArrowheads="1"/>
          </p:cNvSpPr>
          <p:nvPr/>
        </p:nvSpPr>
        <p:spPr bwMode="auto">
          <a:xfrm>
            <a:off x="9056688" y="3284538"/>
            <a:ext cx="4349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5324" rIns="0" bIns="35324" anchor="ctr">
            <a:spAutoFit/>
          </a:bodyPr>
          <a:lstStyle/>
          <a:p>
            <a:pPr algn="ctr" defTabSz="709613" eaLnBrk="0" hangingPunct="0">
              <a:defRPr/>
            </a:pP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ПЧ - 15</a:t>
            </a:r>
          </a:p>
        </p:txBody>
      </p:sp>
      <p:sp>
        <p:nvSpPr>
          <p:cNvPr id="70" name="Line 58"/>
          <p:cNvSpPr>
            <a:spLocks noChangeShapeType="1"/>
          </p:cNvSpPr>
          <p:nvPr/>
        </p:nvSpPr>
        <p:spPr bwMode="auto">
          <a:xfrm>
            <a:off x="9129713" y="3429000"/>
            <a:ext cx="0" cy="4397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/>
            <a:tailEnd type="oval"/>
          </a:ln>
        </p:spPr>
        <p:txBody>
          <a:bodyPr wrap="none" anchor="ctr"/>
          <a:lstStyle/>
          <a:p>
            <a:pPr defTabSz="953744">
              <a:defRPr/>
            </a:pPr>
            <a:endParaRPr lang="ru-RU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84" name="Прямоугольник 70"/>
          <p:cNvSpPr>
            <a:spLocks noChangeArrowheads="1"/>
          </p:cNvSpPr>
          <p:nvPr/>
        </p:nvSpPr>
        <p:spPr bwMode="auto">
          <a:xfrm>
            <a:off x="9201150" y="3068638"/>
            <a:ext cx="573088" cy="214312"/>
          </a:xfrm>
          <a:prstGeom prst="rect">
            <a:avLst/>
          </a:prstGeom>
          <a:solidFill>
            <a:srgbClr val="FFFFFF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lIns="128016" tIns="64008" rIns="128016" bIns="64008" anchor="ctr"/>
          <a:lstStyle/>
          <a:p>
            <a:pPr algn="ctr" defTabSz="1279525"/>
            <a:r>
              <a:rPr lang="ru-RU" sz="9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7км</a:t>
            </a:r>
          </a:p>
        </p:txBody>
      </p:sp>
      <p:sp>
        <p:nvSpPr>
          <p:cNvPr id="72" name="TextBox 36"/>
          <p:cNvSpPr txBox="1">
            <a:spLocks noChangeArrowheads="1"/>
          </p:cNvSpPr>
          <p:nvPr/>
        </p:nvSpPr>
        <p:spPr bwMode="auto">
          <a:xfrm>
            <a:off x="0" y="1628775"/>
            <a:ext cx="1651000" cy="2591422"/>
          </a:xfrm>
          <a:prstGeom prst="rect">
            <a:avLst/>
          </a:prstGeom>
          <a:solidFill>
            <a:srgbClr val="D9D9D9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/>
          <a:p>
            <a:pPr defTabSz="1276350">
              <a:defRPr/>
            </a:pPr>
            <a:r>
              <a:rPr lang="ru-RU" sz="1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 defTabSz="127635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площадь территории –  0,3кв км</a:t>
            </a:r>
          </a:p>
          <a:p>
            <a:pPr defTabSz="127635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количество проживающего населения – 493  чел. </a:t>
            </a:r>
          </a:p>
          <a:p>
            <a:pPr defTabSz="127635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(из них детей 110) </a:t>
            </a:r>
          </a:p>
          <a:p>
            <a:pPr defTabSz="127635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количество домов –121 (из них нежилых 0);</a:t>
            </a:r>
          </a:p>
          <a:p>
            <a:pPr defTabSz="127635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социально-значимых объектов – 2;</a:t>
            </a:r>
          </a:p>
          <a:p>
            <a:pPr defTabSz="127635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котельных – 1;</a:t>
            </a:r>
          </a:p>
          <a:p>
            <a:pPr defTabSz="127635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/к – 1</a:t>
            </a:r>
          </a:p>
          <a:p>
            <a:pPr defTabSz="127635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детский сад 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defTabSz="127635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школы – 1</a:t>
            </a:r>
          </a:p>
        </p:txBody>
      </p:sp>
      <p:pic>
        <p:nvPicPr>
          <p:cNvPr id="73" name="Picture 16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4888" y="3644900"/>
            <a:ext cx="404812" cy="360363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4" name="Прямоугольник 73"/>
          <p:cNvSpPr/>
          <p:nvPr/>
        </p:nvSpPr>
        <p:spPr>
          <a:xfrm>
            <a:off x="8121650" y="4365625"/>
            <a:ext cx="1525588" cy="1368425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Начальник ПЧ-15 </a:t>
            </a: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Магомедов Магомед Магомедович</a:t>
            </a:r>
          </a:p>
          <a:p>
            <a:pPr>
              <a:defRPr/>
            </a:pPr>
            <a:endParaRPr lang="ru-RU" sz="1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моб: 8-928-571-97-08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8-909-483-53-78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диспетчерская –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8(273) 2-52-66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6465888" y="4221163"/>
            <a:ext cx="1584325" cy="1584325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Начальник РОВД по Цумадинскому району</a:t>
            </a:r>
            <a:endParaRPr lang="ru-RU" sz="1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Магомедов  Эльдар Ахмедович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моб:8963-410-52-51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Дежурная часть – 8(273) 2-52-34</a:t>
            </a:r>
          </a:p>
        </p:txBody>
      </p:sp>
      <p:grpSp>
        <p:nvGrpSpPr>
          <p:cNvPr id="76" name="Group 53"/>
          <p:cNvGrpSpPr>
            <a:grpSpLocks/>
          </p:cNvGrpSpPr>
          <p:nvPr/>
        </p:nvGrpSpPr>
        <p:grpSpPr bwMode="auto">
          <a:xfrm>
            <a:off x="8130778" y="3238747"/>
            <a:ext cx="499768" cy="262256"/>
            <a:chOff x="2293" y="3988"/>
            <a:chExt cx="814" cy="246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grpSpPr>
        <p:sp>
          <p:nvSpPr>
            <p:cNvPr id="77" name="Rectangle 54"/>
            <p:cNvSpPr>
              <a:spLocks noChangeArrowheads="1"/>
            </p:cNvSpPr>
            <p:nvPr/>
          </p:nvSpPr>
          <p:spPr bwMode="auto">
            <a:xfrm>
              <a:off x="2702" y="3988"/>
              <a:ext cx="405" cy="246"/>
            </a:xfrm>
            <a:prstGeom prst="rect">
              <a:avLst/>
            </a:prstGeom>
            <a:grpFill/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689" tIns="12689" rIns="12689" bIns="12689" anchor="ctr"/>
            <a:lstStyle/>
            <a:p>
              <a:pPr algn="ctr" defTabSz="912703">
                <a:defRPr/>
              </a:pPr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ЦРБ</a:t>
              </a:r>
            </a:p>
            <a:p>
              <a:pPr algn="ctr" defTabSz="912703">
                <a:defRPr/>
              </a:pPr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500</a:t>
              </a:r>
            </a:p>
          </p:txBody>
        </p:sp>
        <p:grpSp>
          <p:nvGrpSpPr>
            <p:cNvPr id="78" name="Group 56"/>
            <p:cNvGrpSpPr>
              <a:grpSpLocks/>
            </p:cNvGrpSpPr>
            <p:nvPr/>
          </p:nvGrpSpPr>
          <p:grpSpPr bwMode="auto">
            <a:xfrm>
              <a:off x="2293" y="4020"/>
              <a:ext cx="361" cy="211"/>
              <a:chOff x="0" y="1"/>
              <a:chExt cx="20000" cy="19999"/>
            </a:xfrm>
            <a:grpFill/>
          </p:grpSpPr>
          <p:sp>
            <p:nvSpPr>
              <p:cNvPr id="79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grpFill/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1347" tIns="45674" rIns="91347" bIns="45674" anchor="ctr"/>
              <a:lstStyle/>
              <a:p>
                <a:pPr algn="ctr" defTabSz="912703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 defTabSz="953744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 defTabSz="953744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7761288" y="1268413"/>
            <a:ext cx="1808162" cy="1800225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558800">
              <a:defRPr/>
            </a:pPr>
            <a:r>
              <a:rPr lang="ru-RU" sz="1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ГБУ «</a:t>
            </a:r>
            <a:r>
              <a:rPr lang="ru-RU" sz="1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Цумадинская</a:t>
            </a:r>
            <a:r>
              <a:rPr lang="ru-RU" sz="1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ЦРБ» </a:t>
            </a:r>
          </a:p>
          <a:p>
            <a:pPr algn="ctr" defTabSz="558800">
              <a:defRPr/>
            </a:pP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36890, 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РД  Цумадинский </a:t>
            </a: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район,с.Кочали</a:t>
            </a:r>
            <a:endParaRPr lang="ru-RU" sz="1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58800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Главный врач – </a:t>
            </a: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Дибирасулаев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Х.М.</a:t>
            </a:r>
          </a:p>
          <a:p>
            <a:pPr algn="ctr" defTabSz="558800">
              <a:defRPr/>
            </a:pP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моб:______________</a:t>
            </a:r>
            <a:endParaRPr lang="ru-RU" sz="1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58800">
              <a:defRPr/>
            </a:pPr>
            <a:r>
              <a:rPr lang="ru-RU" sz="1000" dirty="0">
                <a:solidFill>
                  <a:srgbClr val="0000FF"/>
                </a:solidFill>
                <a:latin typeface="Arial" charset="0"/>
                <a:cs typeface="Arial" charset="0"/>
              </a:rPr>
              <a:t>скорая помощь</a:t>
            </a:r>
            <a:r>
              <a:rPr lang="ru-RU" sz="1000" u="sng" dirty="0">
                <a:solidFill>
                  <a:srgbClr val="0000FF"/>
                </a:solidFill>
                <a:latin typeface="Arial" charset="0"/>
                <a:cs typeface="Arial" charset="0"/>
              </a:rPr>
              <a:t>8963-374-52-99</a:t>
            </a:r>
            <a:endParaRPr lang="ru-RU" sz="1000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ctr" defTabSz="558800">
              <a:defRPr/>
            </a:pPr>
            <a:endParaRPr lang="ru-RU" sz="1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58800">
              <a:defRPr/>
            </a:pP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91" name="Прямоугольник 41"/>
          <p:cNvSpPr>
            <a:spLocks noChangeArrowheads="1"/>
          </p:cNvSpPr>
          <p:nvPr/>
        </p:nvSpPr>
        <p:spPr bwMode="auto">
          <a:xfrm>
            <a:off x="8337550" y="4005263"/>
            <a:ext cx="571500" cy="214312"/>
          </a:xfrm>
          <a:prstGeom prst="rect">
            <a:avLst/>
          </a:prstGeom>
          <a:solidFill>
            <a:srgbClr val="FFFFFF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lIns="128016" tIns="64008" rIns="128016" bIns="64008" anchor="ctr"/>
          <a:lstStyle/>
          <a:p>
            <a:pPr algn="ctr" defTabSz="1279525"/>
            <a:r>
              <a:rPr lang="ru-RU" sz="9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  км</a:t>
            </a:r>
          </a:p>
        </p:txBody>
      </p:sp>
      <p:sp>
        <p:nvSpPr>
          <p:cNvPr id="31792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</a:p>
        </p:txBody>
      </p:sp>
      <p:grpSp>
        <p:nvGrpSpPr>
          <p:cNvPr id="31793" name="Group 149"/>
          <p:cNvGrpSpPr>
            <a:grpSpLocks/>
          </p:cNvGrpSpPr>
          <p:nvPr/>
        </p:nvGrpSpPr>
        <p:grpSpPr bwMode="auto">
          <a:xfrm>
            <a:off x="6176963" y="2781300"/>
            <a:ext cx="647700" cy="215900"/>
            <a:chOff x="2018" y="2750"/>
            <a:chExt cx="361" cy="309"/>
          </a:xfrm>
        </p:grpSpPr>
        <p:sp>
          <p:nvSpPr>
            <p:cNvPr id="3188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88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89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9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9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93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94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95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96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97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98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899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00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01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02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03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04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05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06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07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08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09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0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1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2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3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4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5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6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7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8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19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0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1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2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3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4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5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6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7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8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29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0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1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2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3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4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5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6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7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8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39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40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41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42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43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44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45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46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47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48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49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0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1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2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3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4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5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6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7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8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59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1960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61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62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63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64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65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966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</p:grpSp>
      <p:pic>
        <p:nvPicPr>
          <p:cNvPr id="31794" name="Picture 134" descr="20151015_110233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913" y="1052513"/>
            <a:ext cx="46799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95" name="Прямоугольник 40"/>
          <p:cNvSpPr>
            <a:spLocks noChangeArrowheads="1"/>
          </p:cNvSpPr>
          <p:nvPr/>
        </p:nvSpPr>
        <p:spPr bwMode="auto">
          <a:xfrm>
            <a:off x="7832725" y="3644900"/>
            <a:ext cx="573088" cy="214313"/>
          </a:xfrm>
          <a:prstGeom prst="rect">
            <a:avLst/>
          </a:prstGeom>
          <a:solidFill>
            <a:srgbClr val="FFFFFF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lIns="128016" tIns="64008" rIns="128016" bIns="64008" anchor="ctr"/>
          <a:lstStyle/>
          <a:p>
            <a:pPr algn="ctr" defTabSz="1279525"/>
            <a:r>
              <a:rPr lang="ru-RU" sz="9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км</a:t>
            </a:r>
          </a:p>
        </p:txBody>
      </p:sp>
      <p:sp>
        <p:nvSpPr>
          <p:cNvPr id="31796" name="Rectangle 142"/>
          <p:cNvSpPr>
            <a:spLocks noChangeArrowheads="1"/>
          </p:cNvSpPr>
          <p:nvPr/>
        </p:nvSpPr>
        <p:spPr bwMode="auto">
          <a:xfrm>
            <a:off x="4530725" y="10960100"/>
            <a:ext cx="1216025" cy="501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00" u="sng">
                <a:solidFill>
                  <a:srgbClr val="339933"/>
                </a:solidFill>
                <a:hlinkClick r:id="rId5"/>
              </a:rPr>
              <a:t>Загрузите</a:t>
            </a:r>
            <a:br>
              <a:rPr lang="ru-RU" sz="900" u="sng">
                <a:solidFill>
                  <a:srgbClr val="339933"/>
                </a:solidFill>
                <a:hlinkClick r:id="rId5"/>
              </a:rPr>
            </a:br>
            <a:r>
              <a:rPr lang="ru-RU" sz="900" u="sng">
                <a:solidFill>
                  <a:srgbClr val="339933"/>
                </a:solidFill>
                <a:hlinkClick r:id="rId5"/>
              </a:rPr>
              <a:t>фото школы</a:t>
            </a:r>
            <a:endParaRPr lang="ru-RU" sz="900"/>
          </a:p>
          <a:p>
            <a:pPr eaLnBrk="0" hangingPunct="0"/>
            <a:r>
              <a:rPr lang="ru-RU" sz="900" u="sng">
                <a:solidFill>
                  <a:srgbClr val="339933"/>
                </a:solidFill>
                <a:hlinkClick r:id="rId5"/>
              </a:rPr>
              <a:t>Фото нашей школы</a:t>
            </a:r>
            <a:endParaRPr lang="ru-RU"/>
          </a:p>
        </p:txBody>
      </p:sp>
      <p:sp>
        <p:nvSpPr>
          <p:cNvPr id="31797" name="Rectangle 151"/>
          <p:cNvSpPr>
            <a:spLocks noChangeArrowheads="1"/>
          </p:cNvSpPr>
          <p:nvPr/>
        </p:nvSpPr>
        <p:spPr bwMode="auto">
          <a:xfrm>
            <a:off x="0" y="-4427538"/>
            <a:ext cx="1355725" cy="638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/>
              <a:t> </a:t>
            </a:r>
            <a:r>
              <a:rPr lang="ru-RU" sz="900" b="1">
                <a:solidFill>
                  <a:srgbClr val="339933"/>
                </a:solidFill>
                <a:hlinkClick r:id="rId6"/>
              </a:rPr>
              <a:t>СТРАНИЦА ШКОЛЫ</a:t>
            </a:r>
            <a:r>
              <a:rPr lang="ru-RU" sz="900"/>
              <a:t/>
            </a:r>
            <a:br>
              <a:rPr lang="ru-RU" sz="900"/>
            </a:br>
            <a:r>
              <a:rPr lang="ru-RU" sz="900"/>
              <a:t>  </a:t>
            </a:r>
            <a:r>
              <a:rPr lang="ru-RU" sz="100"/>
              <a:t/>
            </a:r>
            <a:br>
              <a:rPr lang="ru-RU" sz="100"/>
            </a:br>
            <a:r>
              <a:rPr lang="ru-RU" sz="900"/>
              <a:t> </a:t>
            </a:r>
            <a:r>
              <a:rPr lang="ru-RU" sz="900" b="1">
                <a:solidFill>
                  <a:srgbClr val="339933"/>
                </a:solidFill>
                <a:hlinkClick r:id="rId7"/>
              </a:rPr>
              <a:t>МАТЕРИАЛЫ</a:t>
            </a:r>
            <a:r>
              <a:rPr lang="ru-RU" sz="900"/>
              <a:t/>
            </a:r>
            <a:br>
              <a:rPr lang="ru-RU" sz="900"/>
            </a:br>
            <a:endParaRPr lang="ru-RU" sz="900"/>
          </a:p>
        </p:txBody>
      </p:sp>
      <p:pic>
        <p:nvPicPr>
          <p:cNvPr id="31798" name="Picture 153" descr="emp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4381500"/>
            <a:ext cx="28575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99" name="Rectangle 154"/>
          <p:cNvSpPr>
            <a:spLocks noChangeArrowheads="1"/>
          </p:cNvSpPr>
          <p:nvPr/>
        </p:nvSpPr>
        <p:spPr bwMode="auto">
          <a:xfrm>
            <a:off x="0" y="-4427538"/>
            <a:ext cx="1074738" cy="911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/>
              <a:t/>
            </a:r>
            <a:br>
              <a:rPr lang="ru-RU" sz="900"/>
            </a:br>
            <a:r>
              <a:rPr lang="ru-RU" sz="900"/>
              <a:t> </a:t>
            </a:r>
            <a:r>
              <a:rPr lang="ru-RU" sz="900" b="1">
                <a:solidFill>
                  <a:srgbClr val="339933"/>
                </a:solidFill>
                <a:hlinkClick r:id="rId9"/>
              </a:rPr>
              <a:t>БЛОГ ШКОЛЫ</a:t>
            </a:r>
            <a:r>
              <a:rPr lang="ru-RU" sz="900"/>
              <a:t/>
            </a:r>
            <a:br>
              <a:rPr lang="ru-RU" sz="900"/>
            </a:br>
            <a:r>
              <a:rPr lang="ru-RU" sz="900"/>
              <a:t>  </a:t>
            </a:r>
            <a:r>
              <a:rPr lang="ru-RU" sz="100"/>
              <a:t/>
            </a:r>
            <a:br>
              <a:rPr lang="ru-RU" sz="100"/>
            </a:br>
            <a:r>
              <a:rPr lang="ru-RU" sz="900"/>
              <a:t> </a:t>
            </a:r>
            <a:r>
              <a:rPr lang="ru-RU" sz="900" b="1">
                <a:solidFill>
                  <a:srgbClr val="339933"/>
                </a:solidFill>
                <a:hlinkClick r:id="rId10"/>
              </a:rPr>
              <a:t>СООБЩЕСТВО</a:t>
            </a:r>
            <a:r>
              <a:rPr lang="ru-RU" sz="900"/>
              <a:t/>
            </a:r>
            <a:br>
              <a:rPr lang="ru-RU" sz="900"/>
            </a:br>
            <a:r>
              <a:rPr lang="ru-RU" sz="900"/>
              <a:t>  </a:t>
            </a:r>
            <a:r>
              <a:rPr lang="ru-RU" sz="100"/>
              <a:t/>
            </a:r>
            <a:br>
              <a:rPr lang="ru-RU" sz="100"/>
            </a:br>
            <a:endParaRPr lang="ru-RU" sz="900"/>
          </a:p>
        </p:txBody>
      </p:sp>
      <p:sp>
        <p:nvSpPr>
          <p:cNvPr id="31800" name="Rectangle 184"/>
          <p:cNvSpPr>
            <a:spLocks noChangeArrowheads="1"/>
          </p:cNvSpPr>
          <p:nvPr/>
        </p:nvSpPr>
        <p:spPr bwMode="auto">
          <a:xfrm>
            <a:off x="0" y="-438150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100" b="1">
                <a:solidFill>
                  <a:srgbClr val="C8141A"/>
                </a:solidFill>
              </a:rPr>
              <a:t>Школа на карте и вид из космоса</a:t>
            </a:r>
          </a:p>
          <a:p>
            <a:pPr eaLnBrk="0" hangingPunct="0"/>
            <a:endParaRPr lang="ru-RU" sz="1500" b="1">
              <a:solidFill>
                <a:srgbClr val="C8141A"/>
              </a:solidFill>
              <a:latin typeface="Tahoma" pitchFamily="34" charset="0"/>
              <a:cs typeface="Tahoma" pitchFamily="34" charset="0"/>
            </a:endParaRPr>
          </a:p>
          <a:p>
            <a:pPr eaLnBrk="0" hangingPunct="0"/>
            <a:r>
              <a:rPr lang="ru-RU" sz="1500" b="1">
                <a:solidFill>
                  <a:srgbClr val="C8141A"/>
                </a:solidFill>
                <a:latin typeface="Tahoma" pitchFamily="34" charset="0"/>
                <a:cs typeface="Tahoma" pitchFamily="34" charset="0"/>
              </a:rPr>
              <a:t>Тисси-Ахитлинская средняя школа</a:t>
            </a:r>
          </a:p>
          <a:p>
            <a:pPr eaLnBrk="0" hangingPunct="0"/>
            <a:endParaRPr lang="ru-RU"/>
          </a:p>
        </p:txBody>
      </p:sp>
      <p:sp>
        <p:nvSpPr>
          <p:cNvPr id="31801" name="Rectangle 187"/>
          <p:cNvSpPr>
            <a:spLocks noChangeArrowheads="1"/>
          </p:cNvSpPr>
          <p:nvPr/>
        </p:nvSpPr>
        <p:spPr bwMode="auto">
          <a:xfrm>
            <a:off x="4676775" y="-4487863"/>
            <a:ext cx="5508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800">
                <a:solidFill>
                  <a:srgbClr val="555555"/>
                </a:solidFill>
                <a:hlinkClick r:id="rId6"/>
              </a:rPr>
              <a:t>ШКОЛА</a:t>
            </a:r>
            <a:endParaRPr lang="ru-RU"/>
          </a:p>
        </p:txBody>
      </p:sp>
      <p:sp>
        <p:nvSpPr>
          <p:cNvPr id="31802" name="Rectangle 192"/>
          <p:cNvSpPr>
            <a:spLocks noChangeArrowheads="1"/>
          </p:cNvSpPr>
          <p:nvPr/>
        </p:nvSpPr>
        <p:spPr bwMode="auto">
          <a:xfrm>
            <a:off x="4535488" y="-4487863"/>
            <a:ext cx="8334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800">
                <a:solidFill>
                  <a:srgbClr val="555555"/>
                </a:solidFill>
                <a:hlinkClick r:id="rId7"/>
              </a:rPr>
              <a:t>МАТЕРИАЛЫ</a:t>
            </a:r>
            <a:endParaRPr lang="ru-RU"/>
          </a:p>
        </p:txBody>
      </p:sp>
      <p:sp>
        <p:nvSpPr>
          <p:cNvPr id="31803" name="Rectangle 197"/>
          <p:cNvSpPr>
            <a:spLocks noChangeArrowheads="1"/>
          </p:cNvSpPr>
          <p:nvPr/>
        </p:nvSpPr>
        <p:spPr bwMode="auto">
          <a:xfrm>
            <a:off x="4725988" y="-4487863"/>
            <a:ext cx="4524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800">
                <a:solidFill>
                  <a:srgbClr val="555555"/>
                </a:solidFill>
                <a:hlinkClick r:id="rId9"/>
              </a:rPr>
              <a:t>БЛОГ</a:t>
            </a:r>
            <a:endParaRPr lang="ru-RU"/>
          </a:p>
        </p:txBody>
      </p:sp>
      <p:sp>
        <p:nvSpPr>
          <p:cNvPr id="31804" name="Rectangle 202"/>
          <p:cNvSpPr>
            <a:spLocks noChangeArrowheads="1"/>
          </p:cNvSpPr>
          <p:nvPr/>
        </p:nvSpPr>
        <p:spPr bwMode="auto">
          <a:xfrm>
            <a:off x="4760913" y="-4487863"/>
            <a:ext cx="3825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800">
                <a:solidFill>
                  <a:srgbClr val="555555"/>
                </a:solidFill>
                <a:hlinkClick r:id="rId11"/>
              </a:rPr>
              <a:t>ЧАТ</a:t>
            </a:r>
            <a:endParaRPr lang="ru-RU"/>
          </a:p>
        </p:txBody>
      </p:sp>
      <p:sp>
        <p:nvSpPr>
          <p:cNvPr id="31805" name="Rectangle 207"/>
          <p:cNvSpPr>
            <a:spLocks noChangeArrowheads="1"/>
          </p:cNvSpPr>
          <p:nvPr/>
        </p:nvSpPr>
        <p:spPr bwMode="auto">
          <a:xfrm>
            <a:off x="4487863" y="-4487863"/>
            <a:ext cx="9286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800">
                <a:solidFill>
                  <a:srgbClr val="555555"/>
                </a:solidFill>
                <a:hlinkClick r:id="rId10"/>
              </a:rPr>
              <a:t>СООБЩЕСТВО</a:t>
            </a:r>
            <a:endParaRPr lang="ru-RU"/>
          </a:p>
        </p:txBody>
      </p:sp>
      <p:sp>
        <p:nvSpPr>
          <p:cNvPr id="31806" name="Rectangle 210"/>
          <p:cNvSpPr>
            <a:spLocks noChangeArrowheads="1"/>
          </p:cNvSpPr>
          <p:nvPr/>
        </p:nvSpPr>
        <p:spPr bwMode="auto">
          <a:xfrm>
            <a:off x="0" y="-4427538"/>
            <a:ext cx="738188" cy="228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/>
              <a:t>Вы здесь: </a:t>
            </a:r>
            <a:endParaRPr lang="ru-RU"/>
          </a:p>
        </p:txBody>
      </p:sp>
      <p:sp>
        <p:nvSpPr>
          <p:cNvPr id="31807" name="Rectangle 211"/>
          <p:cNvSpPr>
            <a:spLocks noChangeArrowheads="1"/>
          </p:cNvSpPr>
          <p:nvPr/>
        </p:nvSpPr>
        <p:spPr bwMode="auto">
          <a:xfrm>
            <a:off x="0" y="-4427538"/>
            <a:ext cx="2960688" cy="3651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u="sng">
                <a:solidFill>
                  <a:srgbClr val="339933"/>
                </a:solidFill>
                <a:hlinkClick r:id="rId6"/>
              </a:rPr>
              <a:t>Тисси-Ахитлинская средняя школа</a:t>
            </a:r>
            <a:r>
              <a:rPr lang="ru-RU" sz="900"/>
              <a:t> </a:t>
            </a:r>
            <a:r>
              <a:rPr lang="ru-RU" sz="800"/>
              <a:t>/</a:t>
            </a:r>
            <a:r>
              <a:rPr lang="ru-RU" sz="900"/>
              <a:t> </a:t>
            </a:r>
            <a:r>
              <a:rPr lang="ru-RU" sz="900" u="sng">
                <a:solidFill>
                  <a:srgbClr val="339933"/>
                </a:solidFill>
                <a:hlinkClick r:id="rId12"/>
              </a:rPr>
              <a:t>Вид из космоса</a:t>
            </a:r>
            <a:r>
              <a:rPr lang="ru-RU" sz="900"/>
              <a:t>  </a:t>
            </a:r>
            <a:r>
              <a:rPr lang="ru-RU" sz="600"/>
              <a:t/>
            </a:r>
            <a:br>
              <a:rPr lang="ru-RU" sz="600"/>
            </a:br>
            <a:endParaRPr lang="ru-RU" sz="900"/>
          </a:p>
        </p:txBody>
      </p:sp>
      <p:sp>
        <p:nvSpPr>
          <p:cNvPr id="31808" name="Rectangle 215"/>
          <p:cNvSpPr>
            <a:spLocks noChangeArrowheads="1"/>
          </p:cNvSpPr>
          <p:nvPr/>
        </p:nvSpPr>
        <p:spPr bwMode="auto">
          <a:xfrm>
            <a:off x="4189413" y="-4487863"/>
            <a:ext cx="15255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800">
                <a:solidFill>
                  <a:srgbClr val="555555"/>
                </a:solidFill>
                <a:hlinkClick r:id="rId12"/>
              </a:rPr>
              <a:t>ШКОЛА, ВИД ИЗ КОСМОСА</a:t>
            </a:r>
            <a:endParaRPr lang="ru-RU"/>
          </a:p>
        </p:txBody>
      </p:sp>
      <p:sp>
        <p:nvSpPr>
          <p:cNvPr id="31809" name="Rectangle 220"/>
          <p:cNvSpPr>
            <a:spLocks noChangeArrowheads="1"/>
          </p:cNvSpPr>
          <p:nvPr/>
        </p:nvSpPr>
        <p:spPr bwMode="auto">
          <a:xfrm>
            <a:off x="4205288" y="-4487863"/>
            <a:ext cx="14954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800">
                <a:solidFill>
                  <a:srgbClr val="555555"/>
                </a:solidFill>
                <a:hlinkClick r:id="rId13"/>
              </a:rPr>
              <a:t>ИЗМЕНИТЬ КООРДИНАТЫ</a:t>
            </a:r>
            <a:endParaRPr lang="ru-RU"/>
          </a:p>
        </p:txBody>
      </p:sp>
      <p:sp>
        <p:nvSpPr>
          <p:cNvPr id="31810" name="Rectangle 225"/>
          <p:cNvSpPr>
            <a:spLocks noChangeArrowheads="1"/>
          </p:cNvSpPr>
          <p:nvPr/>
        </p:nvSpPr>
        <p:spPr bwMode="auto">
          <a:xfrm>
            <a:off x="4364038" y="-4487863"/>
            <a:ext cx="11779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800">
                <a:solidFill>
                  <a:srgbClr val="555555"/>
                </a:solidFill>
                <a:hlinkClick r:id="rId14"/>
              </a:rPr>
              <a:t>СОСЕДНИЕ ШКОЛЫ</a:t>
            </a:r>
            <a:endParaRPr lang="ru-RU"/>
          </a:p>
        </p:txBody>
      </p:sp>
      <p:pic>
        <p:nvPicPr>
          <p:cNvPr id="31811" name="Picture 230" descr="StaticMapServic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43815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12" name="Picture 231" descr="kh?v=186&amp;hl=ru&amp;x=10287&amp;y=6057&amp;z=14&amp;token=3220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13" name="Picture 232" descr="vt?pb=!1m5!1m4!1i14!2i10287!3i6057!4i256!2m3!1e0!2sm!3i325000000!3m9!2sru!3sUS!5e18!12m1!1e50!12m3!1e37!2m1!1ssmartmaps!4e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14" name="Picture 233" descr="kh?v=186&amp;hl=ru&amp;x=10287&amp;y=6056&amp;z=14&amp;token=1161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15" name="Picture 234" descr="vt?pb=!1m5!1m4!1i14!2i10287!3i6056!4i256!2m3!1e0!2sm!3i325000000!3m9!2sru!3sUS!5e18!12m1!1e50!12m3!1e37!2m1!1ssmartmaps!4e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16" name="Picture 235" descr="kh?v=186&amp;hl=ru&amp;x=10288&amp;y=6057&amp;z=14&amp;token=10076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17" name="Picture 236" descr="vt?pb=!1m5!1m4!1i14!2i10288!3i6057!4i256!2m3!1e0!2sm!3i325000000!3m9!2sru!3sUS!5e18!12m1!1e50!12m3!1e37!2m1!1ssmartmaps!4e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18" name="Picture 237" descr="kh?v=186&amp;hl=ru&amp;x=10288&amp;y=6056&amp;z=14&amp;token=5360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19" name="Picture 238" descr="vt?pb=!1m5!1m4!1i14!2i10288!3i6056!4i256!2m3!1e0!2sm!3i325000000!3m9!2sru!3sUS!5e18!12m1!1e50!12m3!1e37!2m1!1ssmartmaps!4e0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20" name="Picture 239" descr="kh?v=186&amp;hl=ru&amp;x=10286&amp;y=6056&amp;z=14&amp;token=4756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21" name="Picture 240" descr="vt?pb=!1m5!1m4!1i14!2i10286!3i6056!4i256!2m3!1e0!2sm!3i325000000!3m9!2sru!3sUS!5e18!12m1!1e50!12m3!1e37!2m1!1ssmartmaps!4e0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22" name="Picture 241" descr="kh?v=186&amp;hl=ru&amp;x=10286&amp;y=6057&amp;z=14&amp;token=94719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23" name="Picture 242" descr="vt?pb=!1m5!1m4!1i14!2i10286!3i6057!4i256!2m3!1e0!2sm!3i325000000!3m9!2sru!3sUS!5e18!12m1!1e50!12m3!1e37!2m1!1ssmartmaps!4e0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-43815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048" name="Group 304"/>
          <p:cNvGraphicFramePr>
            <a:graphicFrameLocks noGrp="1"/>
          </p:cNvGraphicFramePr>
          <p:nvPr/>
        </p:nvGraphicFramePr>
        <p:xfrm>
          <a:off x="0" y="-4381500"/>
          <a:ext cx="6575425" cy="3317875"/>
        </p:xfrm>
        <a:graphic>
          <a:graphicData uri="http://schemas.openxmlformats.org/drawingml/2006/table">
            <a:tbl>
              <a:tblPr/>
              <a:tblGrid>
                <a:gridCol w="2130425"/>
                <a:gridCol w="4445000"/>
              </a:tblGrid>
              <a:tr h="3317875">
                <a:tc>
                  <a:txBody>
                    <a:bodyPr/>
                    <a:lstStyle/>
                    <a:p>
                      <a:pPr marL="0" marR="0" lvl="0" indent="0" algn="l" defTabSz="9525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25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050" name="Group 306"/>
          <p:cNvGraphicFramePr>
            <a:graphicFrameLocks noGrp="1"/>
          </p:cNvGraphicFramePr>
          <p:nvPr/>
        </p:nvGraphicFramePr>
        <p:xfrm>
          <a:off x="9525" y="-4371975"/>
          <a:ext cx="2120900" cy="3534410"/>
        </p:xfrm>
        <a:graphic>
          <a:graphicData uri="http://schemas.openxmlformats.org/drawingml/2006/table">
            <a:tbl>
              <a:tblPr/>
              <a:tblGrid>
                <a:gridCol w="269875"/>
                <a:gridCol w="1446213"/>
                <a:gridCol w="404812"/>
              </a:tblGrid>
              <a:tr h="2178050"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25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525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3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</a:tr>
              <a:tr h="957263"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049" name="Group 305"/>
          <p:cNvGraphicFramePr>
            <a:graphicFrameLocks noGrp="1"/>
          </p:cNvGraphicFramePr>
          <p:nvPr/>
        </p:nvGraphicFramePr>
        <p:xfrm>
          <a:off x="2130425" y="-4371975"/>
          <a:ext cx="3321050" cy="502920"/>
        </p:xfrm>
        <a:graphic>
          <a:graphicData uri="http://schemas.openxmlformats.org/drawingml/2006/table">
            <a:tbl>
              <a:tblPr/>
              <a:tblGrid>
                <a:gridCol w="3321050"/>
              </a:tblGrid>
              <a:tr h="346075">
                <a:tc>
                  <a:txBody>
                    <a:bodyPr/>
                    <a:lstStyle/>
                    <a:p>
                      <a:pPr marL="0" marR="0" lvl="0" indent="0" algn="ctr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/>
                          <a:cs typeface="Arial" charset="0"/>
                        </a:rPr>
                        <a:t>Республика Дагестан, Цумадинский район, с.Тисси-Ахитли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/>
                          <a:cs typeface="Arial" charset="0"/>
                        </a:rPr>
                      </a:b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/>
                          <a:cs typeface="Arial" charset="0"/>
                        </a:rPr>
                        <a:t>Тисси-Ахитлинская средняя школа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052" name="Group 308"/>
          <p:cNvGraphicFramePr>
            <a:graphicFrameLocks noGrp="1"/>
          </p:cNvGraphicFramePr>
          <p:nvPr/>
        </p:nvGraphicFramePr>
        <p:xfrm>
          <a:off x="279400" y="-4362450"/>
          <a:ext cx="1503997" cy="1524000"/>
        </p:xfrm>
        <a:graphic>
          <a:graphicData uri="http://schemas.openxmlformats.org/drawingml/2006/table">
            <a:tbl>
              <a:tblPr/>
              <a:tblGrid>
                <a:gridCol w="208280"/>
                <a:gridCol w="1087437"/>
                <a:gridCol w="208280"/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Директор: </a:t>
                      </a:r>
                      <a:r>
                        <a:rPr kumimoji="0" lang="ru-RU" sz="9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charset="0"/>
                          <a:cs typeface="Arial" charset="0"/>
                          <a:hlinkClick r:id="rId28"/>
                        </a:rPr>
                        <a:t>Магомедов М 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                                        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2051" name="Group 307"/>
          <p:cNvGraphicFramePr>
            <a:graphicFrameLocks noGrp="1"/>
          </p:cNvGraphicFramePr>
          <p:nvPr/>
        </p:nvGraphicFramePr>
        <p:xfrm>
          <a:off x="1725613" y="-4362450"/>
          <a:ext cx="396875" cy="3154680"/>
        </p:xfrm>
        <a:graphic>
          <a:graphicData uri="http://schemas.openxmlformats.org/drawingml/2006/table">
            <a:tbl>
              <a:tblPr/>
              <a:tblGrid>
                <a:gridCol w="396875"/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ru-RU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525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</a:t>
                      </a:r>
                      <a:b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D8C7"/>
                    </a:solidFill>
                  </a:tcPr>
                </a:tc>
              </a:tr>
            </a:tbl>
          </a:graphicData>
        </a:graphic>
      </p:graphicFrame>
      <p:pic>
        <p:nvPicPr>
          <p:cNvPr id="31847" name="Picture 137" descr="ml-u-l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33350" y="-4325938"/>
            <a:ext cx="333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48" name="Picture 139" descr="card160-top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23825" y="-4518025"/>
            <a:ext cx="1600200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49" name="Picture 141" descr="card160-l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23825" y="-4381500"/>
            <a:ext cx="3810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0" name="Picture 144" descr="card160-r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23825" y="-4381500"/>
            <a:ext cx="3810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1" name="Picture 146" descr="card160-bottom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23825" y="-4586288"/>
            <a:ext cx="160020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2" name="Picture 148" descr="card160-top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23825" y="-4518025"/>
            <a:ext cx="1600200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3" name="Picture 150" descr="card160-l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23825" y="-4381500"/>
            <a:ext cx="3810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4" name="Picture 152" descr="emp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825" y="-4244975"/>
            <a:ext cx="28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5" name="Picture 155" descr="emp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825" y="-4108450"/>
            <a:ext cx="28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6" name="Picture 156" descr="emp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825" y="-3835400"/>
            <a:ext cx="28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7" name="Picture 158" descr="card160-r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23825" y="-4381500"/>
            <a:ext cx="3810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8" name="Picture 160" descr="card160-bottom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23825" y="-4518025"/>
            <a:ext cx="160020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59" name="Picture 162" descr="card160-top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03225" y="-4318000"/>
            <a:ext cx="1600200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0" name="Picture 164" descr="card160-l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69888" y="-3683000"/>
            <a:ext cx="3810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1" name="Picture 167" descr="card160-r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639888" y="-3683000"/>
            <a:ext cx="3810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2" name="Picture 169" descr="card160-bottom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03225" y="-3292475"/>
            <a:ext cx="160020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3" name="Picture 171" descr="ml-u-r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849438" y="-4316413"/>
            <a:ext cx="180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4" name="Picture 173" descr="ml-r-con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849438" y="-3665538"/>
            <a:ext cx="1809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5" name="Picture 175" descr="emp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49438" y="-293687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6" name="Picture 177" descr="ml-r-con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849438" y="-2573338"/>
            <a:ext cx="1809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7" name="Picture 179" descr="ml-b-r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849438" y="-1844675"/>
            <a:ext cx="180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8" name="Picture 181" descr="ml-b-l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33350" y="-2157413"/>
            <a:ext cx="3333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69" name="Picture 183" descr="emp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225" y="-1428750"/>
            <a:ext cx="1600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0" name="Picture 186" descr="sm-l-a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1" name="Picture 189" descr="sm-r-a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2" name="Picture 191" descr="sm-l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3" name="Picture 194" descr="sm-r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4" name="Picture 196" descr="sm-l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5" name="Picture 199" descr="sm-r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6" name="Picture 201" descr="sm-l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7" name="Picture 204" descr="sm-r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8" name="Picture 206" descr="sm-l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79" name="Picture 209" descr="sm-r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80" name="Picture 212" descr="emp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00363" y="-4381500"/>
            <a:ext cx="9525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81" name="Picture 214" descr="sm-l-a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82" name="Picture 217" descr="sm-r-a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83" name="Picture 219" descr="sm-l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84" name="Picture 222" descr="sm-r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85" name="Picture 224" descr="sm-l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86" name="Picture 227" descr="sm-r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23825" y="-4602163"/>
            <a:ext cx="666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87" name="Picture 229" descr="emp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825" y="-45180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расположения объекта на местности)</a:t>
            </a:r>
          </a:p>
        </p:txBody>
      </p:sp>
      <p:pic>
        <p:nvPicPr>
          <p:cNvPr id="32770" name="Picture 48" descr="img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49007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631825" y="0"/>
            <a:ext cx="8915400" cy="1125538"/>
          </a:xfrm>
        </p:spPr>
        <p:txBody>
          <a:bodyPr/>
          <a:lstStyle/>
          <a:p>
            <a:r>
              <a:rPr lang="ru-RU" sz="1600" smtClean="0">
                <a:solidFill>
                  <a:srgbClr val="000000"/>
                </a:solidFill>
              </a:rPr>
              <a:t/>
            </a:r>
            <a:br>
              <a:rPr lang="ru-RU" sz="1600" smtClean="0">
                <a:solidFill>
                  <a:srgbClr val="000000"/>
                </a:solidFill>
              </a:rPr>
            </a:br>
            <a:r>
              <a:rPr lang="ru-RU" sz="1600" smtClean="0">
                <a:solidFill>
                  <a:srgbClr val="000000"/>
                </a:solidFill>
              </a:rPr>
              <a:t/>
            </a:r>
            <a:br>
              <a:rPr lang="ru-RU" sz="1600" smtClean="0">
                <a:solidFill>
                  <a:srgbClr val="000000"/>
                </a:solidFill>
              </a:rPr>
            </a:br>
            <a:r>
              <a:rPr lang="ru-RU" sz="1600" smtClean="0">
                <a:solidFill>
                  <a:srgbClr val="000000"/>
                </a:solidFill>
              </a:rPr>
              <a:t>ПАСПОРТ ОБЪЕКТА МИНИСТЕРСТВА ОБРАЗОВАНИЯ РД</a:t>
            </a:r>
            <a:br>
              <a:rPr lang="ru-RU" sz="1600" smtClean="0">
                <a:solidFill>
                  <a:srgbClr val="000000"/>
                </a:solidFill>
              </a:rPr>
            </a:br>
            <a:r>
              <a:rPr lang="ru-RU" sz="1600" u="sng" smtClean="0">
                <a:solidFill>
                  <a:srgbClr val="000000"/>
                </a:solidFill>
              </a:rPr>
              <a:t>МКОУ «Тисси-Ахитлинская средняя общеобразовательная школа»</a:t>
            </a:r>
            <a:br>
              <a:rPr lang="ru-RU" sz="1600" u="sng" smtClean="0">
                <a:solidFill>
                  <a:srgbClr val="000000"/>
                </a:solidFill>
              </a:rPr>
            </a:br>
            <a:r>
              <a:rPr lang="ru-RU" sz="1600" smtClean="0">
                <a:solidFill>
                  <a:srgbClr val="0000FF"/>
                </a:solidFill>
              </a:rPr>
              <a:t>(план расположения объекта на местности)</a:t>
            </a:r>
            <a:r>
              <a:rPr lang="ru-RU" sz="4200" smtClean="0">
                <a:solidFill>
                  <a:srgbClr val="0000FF"/>
                </a:solidFill>
              </a:rPr>
              <a:t/>
            </a:r>
            <a:br>
              <a:rPr lang="ru-RU" sz="4200" smtClean="0">
                <a:solidFill>
                  <a:srgbClr val="0000FF"/>
                </a:solidFill>
              </a:rPr>
            </a:br>
            <a:endParaRPr lang="ru-RU" sz="4200" smtClean="0">
              <a:solidFill>
                <a:srgbClr val="0000FF"/>
              </a:solidFill>
            </a:endParaRPr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>
          <a:xfrm>
            <a:off x="1928813" y="1484313"/>
            <a:ext cx="144462" cy="863600"/>
          </a:xfrm>
        </p:spPr>
        <p:txBody>
          <a:bodyPr/>
          <a:lstStyle/>
          <a:p>
            <a:pPr lvl="3">
              <a:buFont typeface="Arial" charset="0"/>
              <a:buNone/>
            </a:pPr>
            <a:endParaRPr lang="ru-RU" smtClean="0"/>
          </a:p>
        </p:txBody>
      </p:sp>
      <p:pic>
        <p:nvPicPr>
          <p:cNvPr id="33795" name="Picture 4" descr="img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9678988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49538" y="1628775"/>
            <a:ext cx="4248150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4819" name="Picture 5" descr="img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981075"/>
            <a:ext cx="898207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МКОУ «Тисси-Ахитлинская средняя общеобразовательная школа»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чердака объекта)</a:t>
            </a:r>
          </a:p>
        </p:txBody>
      </p:sp>
      <p:grpSp>
        <p:nvGrpSpPr>
          <p:cNvPr id="35842" name="Группа 2"/>
          <p:cNvGrpSpPr>
            <a:grpSpLocks/>
          </p:cNvGrpSpPr>
          <p:nvPr/>
        </p:nvGrpSpPr>
        <p:grpSpPr bwMode="auto">
          <a:xfrm rot="5400000">
            <a:off x="50007" y="2413793"/>
            <a:ext cx="5327650" cy="2894013"/>
            <a:chOff x="2513013" y="3216275"/>
            <a:chExt cx="7945437" cy="43878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513013" y="3204241"/>
              <a:ext cx="7945437" cy="438544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53744">
                <a:defRPr/>
              </a:pPr>
              <a:endParaRPr lang="ru-RU"/>
            </a:p>
          </p:txBody>
        </p:sp>
        <p:grpSp>
          <p:nvGrpSpPr>
            <p:cNvPr id="35844" name="Группа 109"/>
            <p:cNvGrpSpPr>
              <a:grpSpLocks/>
            </p:cNvGrpSpPr>
            <p:nvPr/>
          </p:nvGrpSpPr>
          <p:grpSpPr bwMode="auto">
            <a:xfrm>
              <a:off x="2514599" y="3217863"/>
              <a:ext cx="7918461" cy="4386262"/>
              <a:chOff x="11012486" y="4158877"/>
              <a:chExt cx="715985" cy="324038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 rot="16200000" flipH="1">
                <a:off x="11370484" y="4160419"/>
                <a:ext cx="0" cy="31425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V="1">
                <a:off x="11527613" y="4158938"/>
                <a:ext cx="200799" cy="15949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flipH="1" flipV="1">
                <a:off x="11527613" y="4318437"/>
                <a:ext cx="200799" cy="164478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1012557" y="4158938"/>
                <a:ext cx="200799" cy="15949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V="1">
                <a:off x="11012557" y="4318437"/>
                <a:ext cx="200799" cy="164478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3695</TotalTime>
  <Words>1106</Words>
  <Application>Microsoft Office PowerPoint</Application>
  <PresentationFormat>Лист A4 (210x297 мм)</PresentationFormat>
  <Paragraphs>397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  ПАСПОРТ ОБЪЕКТА МИНИСТЕРСТВА ОБРАЗОВАНИЯ РД МКОУ «Тисси-Ахитлинская средняя общеобразовательная школа» (план расположения объекта на местности)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ПАСПОРТ ОБЪЕКТА МИНИСТЕРСТВА ОБРАЗОВАНИЯ РД МКОУ « Тисси-Ахитлинская средняя общеобразовательная школа» (Акт проверки органом государственного контроля (надзора) МКОУ «Тисси-Ахитлинская СОШ»)</vt:lpstr>
      <vt:lpstr>ПАСПОРТ ОБЪЕКТА МИНИСТЕРСТВА ОБРАЗОВАНИЯ РД МКОУ « Тисси-Ахитлинская средняя общеобразовательная школа»  (Декларация пожарной безопасности)</vt:lpstr>
      <vt:lpstr>ПАСПОРТ ОБЪЕКТА МИНИСТЕРСТВА ОБРАЗОВАНИЯ РД МКОУ « Тисси-Ахитлинская средняя общеобразовательная школа»  (Декларация пожарной безопасности)</vt:lpstr>
      <vt:lpstr>ПАСПОРТ ОБЪЕКТА МИНИСТЕРСТВА ОБРАЗОВАНИЯ РД МКОУ « Тисси-Ахитлинская средняя общеобразовательная школа»  (Декларация пожарной безопасности)</vt:lpstr>
      <vt:lpstr>ПАСПОРТ ОБЪЕКТА МИНИСТЕРСТВА ОБРАЗОВАНИЯ РД МКОУ « Тисси-Ахитлинская средняя общеобразовательная школа»  (Декларация пожарной безопасности)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МЧС</dc:creator>
  <cp:lastModifiedBy>Аида</cp:lastModifiedBy>
  <cp:revision>278</cp:revision>
  <dcterms:modified xsi:type="dcterms:W3CDTF">2015-10-16T09:11:33Z</dcterms:modified>
</cp:coreProperties>
</file>